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9" r:id="rId7"/>
    <p:sldId id="270" r:id="rId8"/>
    <p:sldId id="263" r:id="rId9"/>
    <p:sldId id="264" r:id="rId10"/>
    <p:sldId id="271" r:id="rId11"/>
    <p:sldId id="274" r:id="rId12"/>
    <p:sldId id="272" r:id="rId13"/>
    <p:sldId id="265" r:id="rId14"/>
    <p:sldId id="267" r:id="rId15"/>
    <p:sldId id="268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B925D-B0C3-E086-ACF1-8A46092DC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E29875F-9EB7-DAE9-521D-1EAD48F7B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D33A48-E7A0-C30E-67DD-8DFD654E9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CF6AA5-76EB-1E9F-B9D9-9C978D53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25F091-F1DB-D3D3-EF44-07D0FD26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829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05655-AADB-38AE-0FF8-2E26AFD8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11C88D-5ABD-0ECB-CF2A-B767F655A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6C8B5F-9A21-8F1B-BD40-907063E60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B39ECD-0E5E-3E01-11BF-D6C3E106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CFD37E-5F74-0645-12A5-98BF9F25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28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649E53A-5017-3F79-6572-D90FE23028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F32807-1A80-545D-C6E5-FC11689C5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56317F-D3B0-0501-8680-853BF7DC9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1D7AAA-EDD4-9639-A614-DCB687F0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A44253-F1F5-A3BF-444C-3FA0086C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586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CED27-0B6F-FBAE-1FC3-6E638292F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1725EF-FBCB-9BDF-0531-5B3B5E175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4F1BE2-E8FB-DD49-952C-77323BD2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659314-DD08-0F1E-05B3-A6C64D32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FDF098-3551-6285-82E5-F203EEFA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5939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F82FB-42B7-A945-BFEF-21DD754C6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CFC4D3-7686-093A-92C3-481C621BC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186F89-D759-F045-270F-9CD115275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952375-8528-9BA1-F920-45FC9632A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07FC71-E866-6A86-D5E1-59A05BA1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151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8080A8-404E-8094-29B9-2D449C5F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0E1763-0BAF-2B87-0F18-6AF4F1637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B4D1470-AFF9-DE52-7999-CDD2F7ADD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509D5E-8014-BA43-5D9C-6C6B39729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ECA3E0-76C0-29B9-E2C3-909ED866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657E17-E48B-1985-9A35-7A6DF9D5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485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DB27D8-FB39-2656-8005-68CA5CEA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B3BDD2-C621-3720-14E3-1AEAD96F5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7388C5-9F3B-58DB-CCB2-242B5EDEF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4335474-8782-C9A2-84C3-66B4AFEE9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4EED1C-7AEB-EFF8-D9FD-F37A7C6E1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5B647D6-BFFB-E418-51DD-FC3F8621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75FC857-FC3E-7B54-39B3-CC72E831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824FB2B-2EB0-FBD3-69E0-1B78E853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012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79C8D8-A507-EA1E-8768-9CCDAE68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77B8330-4893-8E51-822A-533CFDDC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A070C18-0CB1-C8EA-0E1C-2AA1C72B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CE1439-317B-3455-C18A-97F0DB82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315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CEE27A4-41E0-E497-0316-6B71C4934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DA7DA6-EF60-76BE-7C76-AFB5D8A3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C354A4C-65B6-4A95-CB17-1E8172AAF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5915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A9739-916C-7564-DD12-439A039A7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1C675C-B8A7-282C-F92F-C80CD34C4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5B5AC7A-FCC8-6927-6E13-D2B05786D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1F85C4-8745-148F-DE9F-2CA0C577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D4D135-99BB-35E0-6E8A-8C181FA6F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79DCAA-1C4B-C1D9-570C-567226CB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741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8F818-825C-2E0A-04CA-46BA652CB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C8B5D7-97BF-9B00-0767-3D5FB2FCE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553ECD-F1B5-BE58-F64D-507B36B8C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4693E72-D5CD-FA6C-82B1-749F99F20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3CBC6E-8140-F79C-1F60-91BDD778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914FD3-473A-AF35-ABEA-806A32F41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170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DAD9720-6F16-2F1E-9288-09563C4B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37BE16-CFDA-B4D4-A344-AEEA077FE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D73AD0-2A59-B934-9971-D532D02C8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EC34FF-8B5D-46D6-897E-2975D4132FC1}" type="datetimeFigureOut">
              <a:rPr lang="de-CH" smtClean="0"/>
              <a:t>02.04.2025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28CCB8-ECD1-3419-1C6D-E8BCE84F2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62664E-8989-48F9-07D2-ABD262E4F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AE0E1-4C77-4893-B3CF-F1C34DC0CD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248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75D6C10-B5A7-4715-803E-0501C9C2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0325FD-635F-AC5E-FFF5-1323474B7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552289"/>
            <a:ext cx="3976496" cy="3900326"/>
          </a:xfrm>
        </p:spPr>
        <p:txBody>
          <a:bodyPr>
            <a:normAutofit/>
          </a:bodyPr>
          <a:lstStyle/>
          <a:p>
            <a:pPr algn="l"/>
            <a:r>
              <a:rPr lang="de-DE" sz="4000"/>
              <a:t>Infoveranstaltung</a:t>
            </a:r>
            <a:endParaRPr lang="de-CH" sz="400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6C601C-0413-788B-ABE8-FAF824AE8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624330"/>
            <a:ext cx="3976496" cy="1521620"/>
          </a:xfrm>
        </p:spPr>
        <p:txBody>
          <a:bodyPr>
            <a:normAutofit/>
          </a:bodyPr>
          <a:lstStyle/>
          <a:p>
            <a:pPr algn="l"/>
            <a:r>
              <a:rPr lang="de-DE"/>
              <a:t>Änderungen Reglement und Abrechnungssystem</a:t>
            </a:r>
          </a:p>
          <a:p>
            <a:pPr algn="l"/>
            <a:endParaRPr lang="de-CH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62A1321A-A31C-AD89-3BDC-F74C8DD97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363" y="557189"/>
            <a:ext cx="5796582" cy="557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883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CE3ED0-303B-6C70-494A-E039C337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8197"/>
          </a:xfrm>
        </p:spPr>
        <p:txBody>
          <a:bodyPr/>
          <a:lstStyle/>
          <a:p>
            <a:r>
              <a:rPr lang="de-DE" dirty="0"/>
              <a:t>Tabelle Fixkosten	</a:t>
            </a:r>
            <a:endParaRPr lang="de-CH" dirty="0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82221EA3-8134-1190-219B-96FB60FCEE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842499"/>
              </p:ext>
            </p:extLst>
          </p:nvPr>
        </p:nvGraphicFramePr>
        <p:xfrm>
          <a:off x="838199" y="2191125"/>
          <a:ext cx="998531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452">
                  <a:extLst>
                    <a:ext uri="{9D8B030D-6E8A-4147-A177-3AD203B41FA5}">
                      <a16:colId xmlns:a16="http://schemas.microsoft.com/office/drawing/2014/main" val="1759144285"/>
                    </a:ext>
                  </a:extLst>
                </a:gridCol>
                <a:gridCol w="2023297">
                  <a:extLst>
                    <a:ext uri="{9D8B030D-6E8A-4147-A177-3AD203B41FA5}">
                      <a16:colId xmlns:a16="http://schemas.microsoft.com/office/drawing/2014/main" val="3860634441"/>
                    </a:ext>
                  </a:extLst>
                </a:gridCol>
                <a:gridCol w="1936955">
                  <a:extLst>
                    <a:ext uri="{9D8B030D-6E8A-4147-A177-3AD203B41FA5}">
                      <a16:colId xmlns:a16="http://schemas.microsoft.com/office/drawing/2014/main" val="1673600223"/>
                    </a:ext>
                  </a:extLst>
                </a:gridCol>
                <a:gridCol w="1877962">
                  <a:extLst>
                    <a:ext uri="{9D8B030D-6E8A-4147-A177-3AD203B41FA5}">
                      <a16:colId xmlns:a16="http://schemas.microsoft.com/office/drawing/2014/main" val="4232602840"/>
                    </a:ext>
                  </a:extLst>
                </a:gridCol>
                <a:gridCol w="1964648">
                  <a:extLst>
                    <a:ext uri="{9D8B030D-6E8A-4147-A177-3AD203B41FA5}">
                      <a16:colId xmlns:a16="http://schemas.microsoft.com/office/drawing/2014/main" val="17623280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CH" dirty="0"/>
                        <a:t>Mahlzeiten-pauschale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Pro Stunde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Aufwand Ta-Wi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Lohn pro Std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Lohnkosten</a:t>
                      </a:r>
                    </a:p>
                    <a:p>
                      <a:r>
                        <a:rPr lang="de-CH" dirty="0"/>
                        <a:t>Ta-Wi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697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8 Franken (U18)</a:t>
                      </a:r>
                    </a:p>
                    <a:p>
                      <a:endParaRPr lang="de-CH" dirty="0"/>
                    </a:p>
                    <a:p>
                      <a:r>
                        <a:rPr lang="de-CH" dirty="0"/>
                        <a:t>15 Franken (4 – 12 Jahren)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0.75 Franken</a:t>
                      </a:r>
                    </a:p>
                    <a:p>
                      <a:endParaRPr lang="de-CH" dirty="0"/>
                    </a:p>
                    <a:p>
                      <a:r>
                        <a:rPr lang="de-CH" dirty="0"/>
                        <a:t>1.40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5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8.20/9.70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9.30/10.80</a:t>
                      </a:r>
                    </a:p>
                    <a:p>
                      <a:r>
                        <a:rPr lang="de-CH" dirty="0"/>
                        <a:t>Franken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7552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E2467006-301A-6E63-4D61-E90E6057F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540015"/>
              </p:ext>
            </p:extLst>
          </p:nvPr>
        </p:nvGraphicFramePr>
        <p:xfrm>
          <a:off x="838199" y="4627984"/>
          <a:ext cx="9996949" cy="131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304">
                  <a:extLst>
                    <a:ext uri="{9D8B030D-6E8A-4147-A177-3AD203B41FA5}">
                      <a16:colId xmlns:a16="http://schemas.microsoft.com/office/drawing/2014/main" val="271162520"/>
                    </a:ext>
                  </a:extLst>
                </a:gridCol>
                <a:gridCol w="2802194">
                  <a:extLst>
                    <a:ext uri="{9D8B030D-6E8A-4147-A177-3AD203B41FA5}">
                      <a16:colId xmlns:a16="http://schemas.microsoft.com/office/drawing/2014/main" val="2309299494"/>
                    </a:ext>
                  </a:extLst>
                </a:gridCol>
                <a:gridCol w="2310580">
                  <a:extLst>
                    <a:ext uri="{9D8B030D-6E8A-4147-A177-3AD203B41FA5}">
                      <a16:colId xmlns:a16="http://schemas.microsoft.com/office/drawing/2014/main" val="56358512"/>
                    </a:ext>
                  </a:extLst>
                </a:gridCol>
                <a:gridCol w="2703871">
                  <a:extLst>
                    <a:ext uri="{9D8B030D-6E8A-4147-A177-3AD203B41FA5}">
                      <a16:colId xmlns:a16="http://schemas.microsoft.com/office/drawing/2014/main" val="3854609079"/>
                    </a:ext>
                  </a:extLst>
                </a:gridCol>
              </a:tblGrid>
              <a:tr h="774440">
                <a:tc>
                  <a:txBody>
                    <a:bodyPr/>
                    <a:lstStyle/>
                    <a:p>
                      <a:r>
                        <a:rPr lang="de-CH" dirty="0"/>
                        <a:t>Vorschulkinder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11 Stunden (ganzer Tag)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6.5 Stunden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4.5 Stunden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738"/>
                  </a:ext>
                </a:extLst>
              </a:tr>
              <a:tr h="536085">
                <a:tc>
                  <a:txBody>
                    <a:bodyPr/>
                    <a:lstStyle/>
                    <a:p>
                      <a:r>
                        <a:rPr lang="de-CH" dirty="0"/>
                        <a:t>Kosten 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165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105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75 Franken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664885"/>
                  </a:ext>
                </a:extLst>
              </a:tr>
            </a:tbl>
          </a:graphicData>
        </a:graphic>
      </p:graphicFrame>
      <p:pic>
        <p:nvPicPr>
          <p:cNvPr id="10" name="Grafik 9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B08ECB03-611E-4BAC-8645-E34BD4389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504628"/>
            <a:ext cx="1607959" cy="154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53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B8212-B648-8FEC-820C-B4C39DEA0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0BAEA-4DE4-5D7B-44E7-8AD61486F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58197"/>
          </a:xfrm>
        </p:spPr>
        <p:txBody>
          <a:bodyPr/>
          <a:lstStyle/>
          <a:p>
            <a:r>
              <a:rPr lang="de-DE" dirty="0"/>
              <a:t>Tabelle Fixkosten	</a:t>
            </a:r>
            <a:endParaRPr lang="de-CH" dirty="0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541951AC-B4BD-DDDC-070C-15A726286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0474"/>
              </p:ext>
            </p:extLst>
          </p:nvPr>
        </p:nvGraphicFramePr>
        <p:xfrm>
          <a:off x="838199" y="2191125"/>
          <a:ext cx="9985312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291">
                  <a:extLst>
                    <a:ext uri="{9D8B030D-6E8A-4147-A177-3AD203B41FA5}">
                      <a16:colId xmlns:a16="http://schemas.microsoft.com/office/drawing/2014/main" val="1759144285"/>
                    </a:ext>
                  </a:extLst>
                </a:gridCol>
                <a:gridCol w="2434697">
                  <a:extLst>
                    <a:ext uri="{9D8B030D-6E8A-4147-A177-3AD203B41FA5}">
                      <a16:colId xmlns:a16="http://schemas.microsoft.com/office/drawing/2014/main" val="386063444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673600223"/>
                    </a:ext>
                  </a:extLst>
                </a:gridCol>
                <a:gridCol w="2475924">
                  <a:extLst>
                    <a:ext uri="{9D8B030D-6E8A-4147-A177-3AD203B41FA5}">
                      <a16:colId xmlns:a16="http://schemas.microsoft.com/office/drawing/2014/main" val="42326028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CH" dirty="0"/>
                        <a:t>U18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11 Stunden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6.5 Stunden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4.5 Stunden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697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17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187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120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86 Franken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7552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31C565EB-CCBC-ADF1-155D-3EE5C7502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622527"/>
              </p:ext>
            </p:extLst>
          </p:nvPr>
        </p:nvGraphicFramePr>
        <p:xfrm>
          <a:off x="838199" y="3790316"/>
          <a:ext cx="998531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062">
                  <a:extLst>
                    <a:ext uri="{9D8B030D-6E8A-4147-A177-3AD203B41FA5}">
                      <a16:colId xmlns:a16="http://schemas.microsoft.com/office/drawing/2014/main" val="271162520"/>
                    </a:ext>
                  </a:extLst>
                </a:gridCol>
                <a:gridCol w="1825229">
                  <a:extLst>
                    <a:ext uri="{9D8B030D-6E8A-4147-A177-3AD203B41FA5}">
                      <a16:colId xmlns:a16="http://schemas.microsoft.com/office/drawing/2014/main" val="2309299494"/>
                    </a:ext>
                  </a:extLst>
                </a:gridCol>
                <a:gridCol w="2005781">
                  <a:extLst>
                    <a:ext uri="{9D8B030D-6E8A-4147-A177-3AD203B41FA5}">
                      <a16:colId xmlns:a16="http://schemas.microsoft.com/office/drawing/2014/main" val="56358512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val="3854609079"/>
                    </a:ext>
                  </a:extLst>
                </a:gridCol>
                <a:gridCol w="2190786">
                  <a:extLst>
                    <a:ext uri="{9D8B030D-6E8A-4147-A177-3AD203B41FA5}">
                      <a16:colId xmlns:a16="http://schemas.microsoft.com/office/drawing/2014/main" val="33927908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CH" dirty="0"/>
                        <a:t>Schulkinder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Element 1</a:t>
                      </a:r>
                    </a:p>
                    <a:p>
                      <a:r>
                        <a:rPr lang="de-CH" dirty="0"/>
                        <a:t>7 – 8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Element 2</a:t>
                      </a:r>
                    </a:p>
                    <a:p>
                      <a:r>
                        <a:rPr lang="de-CH" dirty="0"/>
                        <a:t>11.30 – 13.30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Element 3</a:t>
                      </a:r>
                    </a:p>
                    <a:p>
                      <a:r>
                        <a:rPr lang="de-CH" dirty="0"/>
                        <a:t>13.30 – 15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Element 4</a:t>
                      </a:r>
                    </a:p>
                    <a:p>
                      <a:r>
                        <a:rPr lang="de-CH" dirty="0"/>
                        <a:t>15 – 18 Uhr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15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30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23 Franken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45 Franken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664885"/>
                  </a:ext>
                </a:extLst>
              </a:tr>
            </a:tbl>
          </a:graphicData>
        </a:graphic>
      </p:graphicFrame>
      <p:pic>
        <p:nvPicPr>
          <p:cNvPr id="4" name="Grafik 3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EE966B2E-2B1E-EA4F-ED41-833C8FEA2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534331"/>
            <a:ext cx="1651002" cy="158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94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F124B7-C85D-4F5F-2756-578B30F9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777733"/>
          </a:xfrm>
        </p:spPr>
        <p:txBody>
          <a:bodyPr anchor="b">
            <a:normAutofit/>
          </a:bodyPr>
          <a:lstStyle/>
          <a:p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816DC2-3E95-E7D0-4364-29C331D1A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3535"/>
            <a:ext cx="6253066" cy="4056371"/>
          </a:xfrm>
        </p:spPr>
        <p:txBody>
          <a:bodyPr>
            <a:normAutofit/>
          </a:bodyPr>
          <a:lstStyle/>
          <a:p>
            <a:r>
              <a:rPr lang="de-CH" sz="2000" b="1" u="sng" dirty="0"/>
              <a:t>Tarifberechnung</a:t>
            </a:r>
          </a:p>
          <a:p>
            <a:r>
              <a:rPr lang="de-CH" sz="2000" dirty="0"/>
              <a:t>Abrechnung in Pauschalen</a:t>
            </a:r>
          </a:p>
          <a:p>
            <a:r>
              <a:rPr lang="de-CH" sz="2000" dirty="0"/>
              <a:t>Wird nicht in den Stundenlohn der TM einberechnet, da Spesen von der Steuer abgezogen werden</a:t>
            </a:r>
          </a:p>
          <a:p>
            <a:r>
              <a:rPr lang="de-CH" sz="2000" dirty="0"/>
              <a:t>Abweichend der Zeiten 15 Franken pro Stunde für Vorschulkind</a:t>
            </a:r>
          </a:p>
          <a:p>
            <a:r>
              <a:rPr lang="de-CH" sz="2000" dirty="0"/>
              <a:t>U18 Tarif 17 Franken pro Stunde </a:t>
            </a:r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DAFE1C67-5E79-F67A-0ED6-60BB437435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240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ED0C93-394F-050B-96B4-33A5C4E5F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318909"/>
          </a:xfrm>
        </p:spPr>
        <p:txBody>
          <a:bodyPr anchor="b">
            <a:normAutofit/>
          </a:bodyPr>
          <a:lstStyle/>
          <a:p>
            <a:r>
              <a:rPr lang="de-DE" sz="4000" dirty="0"/>
              <a:t>Tabelle Fixkosten</a:t>
            </a:r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EE1FCB-741D-184E-BF70-63F51E134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52735"/>
            <a:ext cx="4783697" cy="4067171"/>
          </a:xfrm>
        </p:spPr>
        <p:txBody>
          <a:bodyPr>
            <a:normAutofit lnSpcReduction="10000"/>
          </a:bodyPr>
          <a:lstStyle/>
          <a:p>
            <a:r>
              <a:rPr lang="de-DE" sz="2000" b="1" u="sng" dirty="0"/>
              <a:t>Tarifberechnung</a:t>
            </a:r>
          </a:p>
          <a:p>
            <a:r>
              <a:rPr lang="de-DE" sz="2000" dirty="0"/>
              <a:t>25 Tage Frist Rechnung zu bezahlen (auf den 25.)</a:t>
            </a:r>
          </a:p>
          <a:p>
            <a:r>
              <a:rPr lang="de-DE" sz="2000" dirty="0"/>
              <a:t>Mahngebühren </a:t>
            </a:r>
          </a:p>
          <a:p>
            <a:r>
              <a:rPr lang="de-DE" sz="2000" dirty="0"/>
              <a:t>Erneutes zusenden von bereits verschickten Dokumenten 10 Franken pro Auftrag</a:t>
            </a:r>
          </a:p>
          <a:p>
            <a:r>
              <a:rPr lang="de-DE" sz="2000" dirty="0"/>
              <a:t>Zur Erinnerung, wir sind nicht für die Berechnung der Subventionen/BG verantwortlich</a:t>
            </a:r>
          </a:p>
          <a:p>
            <a:r>
              <a:rPr lang="de-DE" sz="2000" dirty="0"/>
              <a:t>Eltern bemühen sich frühzeitig selbst um den Antrag (wird erst im Folgemonat subventioniert)</a:t>
            </a:r>
          </a:p>
          <a:p>
            <a:endParaRPr lang="de-CH" sz="16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85C50629-F3D5-9CF9-9014-FE405958A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558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66F8D7-914A-CA31-AF42-DF87FE056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7139474" cy="1580166"/>
          </a:xfrm>
        </p:spPr>
        <p:txBody>
          <a:bodyPr anchor="b">
            <a:normAutofit/>
          </a:bodyPr>
          <a:lstStyle/>
          <a:p>
            <a:r>
              <a:rPr lang="de-DE" sz="4000" dirty="0"/>
              <a:t>Entwurf: Warum Kosten anpassen – bessere Löhne</a:t>
            </a:r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D8E1E0-3C39-20EA-62E2-6638FB5E5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91479"/>
            <a:ext cx="6952862" cy="43284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de-CH" sz="2000" dirty="0"/>
          </a:p>
          <a:p>
            <a:r>
              <a:rPr lang="de-CH" sz="2000" dirty="0"/>
              <a:t>Lohnerhöhung und Sicherheit TM</a:t>
            </a:r>
          </a:p>
          <a:p>
            <a:r>
              <a:rPr lang="de-CH" sz="2000" dirty="0"/>
              <a:t>Qualität statt Quantität durch Kostenübernahme Grundkurs und jährlich 6 Stunden Weiterbildung</a:t>
            </a:r>
          </a:p>
          <a:p>
            <a:r>
              <a:rPr lang="de-CH" sz="2000" dirty="0"/>
              <a:t>TM kann max 5 Kinder (eigene einberechnet) betreuen</a:t>
            </a:r>
          </a:p>
          <a:p>
            <a:r>
              <a:rPr lang="de-CH" sz="2000" dirty="0"/>
              <a:t>Keine finanzielle Unterstützung durch Kanton, Gemeinde oder eine Firmengründung wie AG oder GmbH (Kitas)</a:t>
            </a:r>
          </a:p>
          <a:p>
            <a:r>
              <a:rPr lang="de-CH" sz="2000" dirty="0"/>
              <a:t>Gemeinnütziger Frauenverein Reiden und Ta-Wi sind getrennte Konten </a:t>
            </a:r>
          </a:p>
          <a:p>
            <a:r>
              <a:rPr lang="de-CH" sz="2000" dirty="0"/>
              <a:t>Keine Quersubventionierung durch anhängende Kitas</a:t>
            </a:r>
          </a:p>
          <a:p>
            <a:r>
              <a:rPr lang="de-CH" sz="2000" dirty="0"/>
              <a:t>Mehrkosten werden weiterhin subventioniert/BG, werden evtl. durch Arbeitgeber mitsubventioniert, kann von den Steuern abgezogen werden</a:t>
            </a:r>
          </a:p>
          <a:p>
            <a:endParaRPr lang="de-CH" sz="2000" dirty="0"/>
          </a:p>
          <a:p>
            <a:endParaRPr lang="de-CH" sz="20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536D7A19-AF7D-6559-2C01-4CC897320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127275-E1B2-9E02-9EBA-19B0B5E8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290917"/>
          </a:xfrm>
        </p:spPr>
        <p:txBody>
          <a:bodyPr anchor="b">
            <a:normAutofit/>
          </a:bodyPr>
          <a:lstStyle/>
          <a:p>
            <a:r>
              <a:rPr lang="de-DE" sz="4000" dirty="0"/>
              <a:t>Abschluss	</a:t>
            </a:r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2BF385-A116-4EA9-7A8B-39FBDD339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66683"/>
            <a:ext cx="4783697" cy="3753223"/>
          </a:xfrm>
        </p:spPr>
        <p:txBody>
          <a:bodyPr>
            <a:normAutofit/>
          </a:bodyPr>
          <a:lstStyle/>
          <a:p>
            <a:r>
              <a:rPr lang="de-DE" sz="2000" dirty="0"/>
              <a:t>Warum das Treffen</a:t>
            </a:r>
          </a:p>
          <a:p>
            <a:r>
              <a:rPr lang="de-DE" sz="2000" dirty="0"/>
              <a:t>Vermerk auf Kündigungsfrist</a:t>
            </a:r>
          </a:p>
          <a:p>
            <a:r>
              <a:rPr lang="de-DE" sz="2000" dirty="0"/>
              <a:t>Augenmerk auch darauf, das es erst ein Entwurf ist</a:t>
            </a:r>
          </a:p>
          <a:p>
            <a:r>
              <a:rPr lang="de-DE" sz="2000" dirty="0"/>
              <a:t>Zielorientiert Anpassungen noch vorgenommen werden können</a:t>
            </a:r>
            <a:endParaRPr lang="de-CH" sz="20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0530D68F-C54D-7252-63BE-76A1B7B30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8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F7E6DF4-3594-BB5A-A849-73CBDAF2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206941"/>
          </a:xfrm>
        </p:spPr>
        <p:txBody>
          <a:bodyPr anchor="b">
            <a:normAutofit/>
          </a:bodyPr>
          <a:lstStyle/>
          <a:p>
            <a:r>
              <a:rPr lang="de-DE" sz="4000" dirty="0"/>
              <a:t>Ablauf	</a:t>
            </a:r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4FDE33-8A29-0F20-3F57-0B710B29F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82707"/>
            <a:ext cx="4783697" cy="3837199"/>
          </a:xfrm>
        </p:spPr>
        <p:txBody>
          <a:bodyPr>
            <a:normAutofit/>
          </a:bodyPr>
          <a:lstStyle/>
          <a:p>
            <a:r>
              <a:rPr lang="de-DE" sz="2000" dirty="0" err="1"/>
              <a:t>Begrüssung</a:t>
            </a:r>
            <a:endParaRPr lang="de-DE" sz="2000" dirty="0"/>
          </a:p>
          <a:p>
            <a:r>
              <a:rPr lang="de-DE" sz="2000" dirty="0"/>
              <a:t>Vorstellen</a:t>
            </a:r>
          </a:p>
          <a:p>
            <a:r>
              <a:rPr lang="de-DE" sz="2000" dirty="0"/>
              <a:t>Änderungen im Reglement</a:t>
            </a:r>
          </a:p>
          <a:p>
            <a:r>
              <a:rPr lang="de-DE" sz="2000" dirty="0"/>
              <a:t>neues Kinderbetreuungsgesetz</a:t>
            </a:r>
          </a:p>
          <a:p>
            <a:r>
              <a:rPr lang="de-DE" sz="2000" dirty="0"/>
              <a:t>Änderung Abrechnungssystem</a:t>
            </a:r>
          </a:p>
          <a:p>
            <a:r>
              <a:rPr lang="de-DE" sz="2000" dirty="0"/>
              <a:t>Fragen</a:t>
            </a:r>
          </a:p>
          <a:p>
            <a:endParaRPr lang="de-DE" sz="20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9AD1E8CD-ABBD-356F-38EA-55D474CEF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6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761DDFE-071F-4200-B0AA-394476C2D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BC62736-6205-D010-835C-9D769EC6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47815"/>
            <a:ext cx="5167185" cy="16805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Martina Frischknecht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783EA28A-6A99-E81B-FCB6-EAA6348EB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1680" y="547815"/>
            <a:ext cx="5543899" cy="59952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Koordination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seit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2020</a:t>
            </a:r>
            <a:r>
              <a:rPr lang="en-US" sz="2000" noProof="0" dirty="0"/>
              <a:t>,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Ausbildung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Koordination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2022</a:t>
            </a:r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/>
              <a:t>38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Jahre alt</a:t>
            </a:r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Lebt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in Wikon</a:t>
            </a:r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Mutter von 3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Kindern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(6, 10 &amp; 14)</a:t>
            </a:r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Spielgruppenleiterin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,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Leiterin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frühe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Sprachförderung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Jugendarbeiterin</a:t>
            </a:r>
            <a:endParaRPr lang="en-US" sz="2000" dirty="0"/>
          </a:p>
          <a:p>
            <a:pPr marL="228600" marR="0" lvl="0" fontAlgn="auto"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Gearbeitet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als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Tagesmutter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 von 2012 - 2025</a:t>
            </a:r>
          </a:p>
        </p:txBody>
      </p:sp>
      <p:pic>
        <p:nvPicPr>
          <p:cNvPr id="4" name="Grafik 3" descr="Ein Bild, das Person, Menschliches Gesicht, Lächeln, Porträt enthält.&#10;&#10;KI-generierte Inhalte können fehlerhaft sein.">
            <a:extLst>
              <a:ext uri="{FF2B5EF4-FFF2-40B4-BE49-F238E27FC236}">
                <a16:creationId xmlns:a16="http://schemas.microsoft.com/office/drawing/2014/main" id="{CDA7D986-8ADD-47A5-10B7-8B3C90EB4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278" y="2008970"/>
            <a:ext cx="2783359" cy="3711146"/>
          </a:xfrm>
          <a:prstGeom prst="rect">
            <a:avLst/>
          </a:prstGeom>
        </p:spPr>
      </p:pic>
      <p:pic>
        <p:nvPicPr>
          <p:cNvPr id="8" name="Inhaltsplatzhalter 7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3FCB3C9E-199C-F95C-D8BC-367EFFE5988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531" y="2695450"/>
            <a:ext cx="1914792" cy="1842194"/>
          </a:xfrm>
          <a:prstGeom prst="rect">
            <a:avLst/>
          </a:prstGeom>
        </p:spPr>
      </p:pic>
      <p:sp>
        <p:nvSpPr>
          <p:cNvPr id="2" name="AutoShape 2" descr="Martina Frischknecht">
            <a:extLst>
              <a:ext uri="{FF2B5EF4-FFF2-40B4-BE49-F238E27FC236}">
                <a16:creationId xmlns:a16="http://schemas.microsoft.com/office/drawing/2014/main" id="{CD38AD79-B99B-817D-D486-F9BE8C30D1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53063" y="2571750"/>
            <a:ext cx="12858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0129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761DDFE-071F-4200-B0AA-394476C2D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ADC54D7-8FFB-EB3D-A2C8-5A8E72835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47815"/>
            <a:ext cx="5167185" cy="16805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						Sandra Keller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DAFA219-FC1D-F888-66CC-53E372674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341120"/>
            <a:ext cx="5269579" cy="5334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 err="1"/>
              <a:t>Leitung</a:t>
            </a:r>
            <a:r>
              <a:rPr lang="en-US" sz="2000" dirty="0"/>
              <a:t> </a:t>
            </a:r>
            <a:r>
              <a:rPr lang="en-US" sz="2000" dirty="0" err="1"/>
              <a:t>seit</a:t>
            </a:r>
            <a:r>
              <a:rPr lang="en-US" sz="2000" dirty="0"/>
              <a:t> 12 Jahren, </a:t>
            </a:r>
            <a:r>
              <a:rPr lang="en-US" sz="2000" dirty="0" err="1"/>
              <a:t>Ausbildung</a:t>
            </a:r>
            <a:r>
              <a:rPr lang="en-US" sz="2000" dirty="0"/>
              <a:t> </a:t>
            </a:r>
            <a:r>
              <a:rPr lang="en-US" sz="2000" dirty="0" err="1"/>
              <a:t>Koordination</a:t>
            </a:r>
            <a:r>
              <a:rPr lang="en-US" sz="2000" dirty="0"/>
              <a:t> 2021, </a:t>
            </a:r>
            <a:r>
              <a:rPr lang="en-US" sz="2000" dirty="0" err="1"/>
              <a:t>Buchhaltung</a:t>
            </a:r>
            <a:r>
              <a:rPr lang="en-US" sz="2000" dirty="0"/>
              <a:t> 2023</a:t>
            </a:r>
          </a:p>
          <a:p>
            <a:r>
              <a:rPr lang="en-US" sz="2000" dirty="0"/>
              <a:t>45 Jahre alt</a:t>
            </a:r>
          </a:p>
          <a:p>
            <a:r>
              <a:rPr lang="en-US" sz="2000" dirty="0" err="1"/>
              <a:t>Lebt</a:t>
            </a:r>
            <a:r>
              <a:rPr lang="en-US" sz="2000" dirty="0"/>
              <a:t> in Zofingen</a:t>
            </a:r>
          </a:p>
          <a:p>
            <a:r>
              <a:rPr lang="en-US" sz="2000" dirty="0"/>
              <a:t>Mutter von 2 </a:t>
            </a:r>
            <a:r>
              <a:rPr lang="en-US" sz="2000" dirty="0" err="1"/>
              <a:t>Kindern</a:t>
            </a:r>
            <a:r>
              <a:rPr lang="en-US" sz="2000" dirty="0"/>
              <a:t> (11 &amp; 13)</a:t>
            </a:r>
          </a:p>
          <a:p>
            <a:r>
              <a:rPr lang="en-US" sz="2000" dirty="0" err="1"/>
              <a:t>Kommt</a:t>
            </a:r>
            <a:r>
              <a:rPr lang="en-US" sz="2000" dirty="0"/>
              <a:t> </a:t>
            </a:r>
            <a:r>
              <a:rPr lang="en-US" sz="2000" dirty="0" err="1"/>
              <a:t>ursprünglich</a:t>
            </a:r>
            <a:r>
              <a:rPr lang="en-US" sz="2000" dirty="0"/>
              <a:t> </a:t>
            </a:r>
            <a:r>
              <a:rPr lang="en-US" sz="2000" dirty="0" err="1"/>
              <a:t>aus</a:t>
            </a:r>
            <a:r>
              <a:rPr lang="en-US" sz="2000" dirty="0"/>
              <a:t> der </a:t>
            </a:r>
            <a:r>
              <a:rPr lang="en-US" sz="2000" dirty="0" err="1"/>
              <a:t>Nähe</a:t>
            </a:r>
            <a:r>
              <a:rPr lang="en-US" sz="2000" dirty="0"/>
              <a:t> von Freiburg </a:t>
            </a:r>
            <a:r>
              <a:rPr lang="en-US" sz="2000" dirty="0" err="1"/>
              <a:t>i.B</a:t>
            </a:r>
            <a:r>
              <a:rPr lang="en-US" sz="2000" dirty="0"/>
              <a:t>., “</a:t>
            </a:r>
            <a:r>
              <a:rPr lang="en-US" sz="2000" dirty="0" err="1"/>
              <a:t>Buuretochter</a:t>
            </a:r>
            <a:r>
              <a:rPr lang="en-US" sz="2000" dirty="0"/>
              <a:t>” auf </a:t>
            </a:r>
            <a:r>
              <a:rPr lang="en-US" sz="2000" dirty="0" err="1"/>
              <a:t>selbstversorger</a:t>
            </a:r>
            <a:r>
              <a:rPr lang="en-US" sz="2000" dirty="0"/>
              <a:t> Hof </a:t>
            </a:r>
            <a:r>
              <a:rPr lang="en-US" sz="2000" dirty="0" err="1"/>
              <a:t>aufgewachsen</a:t>
            </a:r>
            <a:endParaRPr lang="en-US" sz="2000" dirty="0"/>
          </a:p>
          <a:p>
            <a:r>
              <a:rPr lang="en-US" sz="2000" dirty="0"/>
              <a:t>Seit 2008 in der Schweiz</a:t>
            </a:r>
          </a:p>
          <a:p>
            <a:r>
              <a:rPr lang="en-US" sz="2000" dirty="0" err="1"/>
              <a:t>Industriekauffrau</a:t>
            </a:r>
            <a:r>
              <a:rPr lang="en-US" sz="2000" dirty="0"/>
              <a:t> &amp; HEP</a:t>
            </a:r>
          </a:p>
          <a:p>
            <a:r>
              <a:rPr lang="en-US" sz="2000" dirty="0" err="1"/>
              <a:t>Gearbeit</a:t>
            </a:r>
            <a:r>
              <a:rPr lang="en-US" sz="2000" dirty="0"/>
              <a:t> in der SSBL </a:t>
            </a:r>
            <a:r>
              <a:rPr lang="en-US" sz="2000" dirty="0" err="1"/>
              <a:t>Rathausen</a:t>
            </a:r>
            <a:r>
              <a:rPr lang="en-US" sz="2000" dirty="0"/>
              <a:t>, </a:t>
            </a:r>
            <a:r>
              <a:rPr lang="en-US" sz="2000" dirty="0" err="1"/>
              <a:t>als</a:t>
            </a:r>
            <a:r>
              <a:rPr lang="en-US" sz="2000" dirty="0"/>
              <a:t> </a:t>
            </a:r>
            <a:r>
              <a:rPr lang="en-US" sz="2000" dirty="0" err="1"/>
              <a:t>Leiterin</a:t>
            </a:r>
            <a:r>
              <a:rPr lang="en-US" sz="2000" dirty="0"/>
              <a:t> des </a:t>
            </a:r>
            <a:r>
              <a:rPr lang="en-US" sz="2000" dirty="0" err="1"/>
              <a:t>Minitreffs</a:t>
            </a:r>
            <a:r>
              <a:rPr lang="en-US" sz="2000" dirty="0"/>
              <a:t> </a:t>
            </a:r>
            <a:r>
              <a:rPr lang="en-US" sz="2000" dirty="0" err="1"/>
              <a:t>Integrationsnetzwerk</a:t>
            </a:r>
            <a:r>
              <a:rPr lang="en-US" sz="2000" dirty="0"/>
              <a:t>, </a:t>
            </a:r>
            <a:r>
              <a:rPr lang="en-US" sz="2000" dirty="0" err="1"/>
              <a:t>Innen</a:t>
            </a:r>
            <a:r>
              <a:rPr lang="en-US" sz="2000" dirty="0"/>
              <a:t>- </a:t>
            </a:r>
            <a:r>
              <a:rPr lang="en-US" sz="2000" dirty="0" err="1"/>
              <a:t>Bauernhof</a:t>
            </a:r>
            <a:r>
              <a:rPr lang="en-US" sz="2000" dirty="0"/>
              <a:t>- und </a:t>
            </a:r>
            <a:r>
              <a:rPr lang="en-US" sz="2000" dirty="0" err="1"/>
              <a:t>Waldspielgruppenleiterin</a:t>
            </a:r>
            <a:r>
              <a:rPr lang="en-US" sz="2000" dirty="0"/>
              <a:t>, </a:t>
            </a:r>
            <a:r>
              <a:rPr lang="en-US" sz="2000" dirty="0" err="1"/>
              <a:t>seit</a:t>
            </a:r>
            <a:r>
              <a:rPr lang="en-US" sz="2000" dirty="0"/>
              <a:t> 2022 </a:t>
            </a:r>
            <a:r>
              <a:rPr lang="en-US" sz="2000" dirty="0" err="1"/>
              <a:t>Assistenzlehrerin</a:t>
            </a:r>
            <a:r>
              <a:rPr lang="en-US" sz="2000" dirty="0"/>
              <a:t> </a:t>
            </a:r>
            <a:r>
              <a:rPr lang="en-US" sz="2000" dirty="0" err="1"/>
              <a:t>Oberstufe</a:t>
            </a:r>
            <a:r>
              <a:rPr lang="en-US" sz="2000" dirty="0"/>
              <a:t> SeReal GMS Zofingen</a:t>
            </a:r>
          </a:p>
          <a:p>
            <a:endParaRPr lang="en-US" sz="500" dirty="0"/>
          </a:p>
        </p:txBody>
      </p:sp>
      <p:pic>
        <p:nvPicPr>
          <p:cNvPr id="3" name="Grafik 2" descr="Ein Bild, das Menschliches Gesicht, Person, Porträt, Lächeln enthält.&#10;&#10;KI-generierte Inhalte können fehlerhaft sein.">
            <a:extLst>
              <a:ext uri="{FF2B5EF4-FFF2-40B4-BE49-F238E27FC236}">
                <a16:creationId xmlns:a16="http://schemas.microsoft.com/office/drawing/2014/main" id="{B0F248BB-B55B-DC56-8E30-9DDC5D9FE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217" y="2421924"/>
            <a:ext cx="3711146" cy="3711146"/>
          </a:xfrm>
          <a:prstGeom prst="rect">
            <a:avLst/>
          </a:prstGeom>
        </p:spPr>
      </p:pic>
      <p:pic>
        <p:nvPicPr>
          <p:cNvPr id="7" name="Inhaltsplatzhalter 6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BCAA74DD-804A-CDB4-B9CF-E72557A868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125" y="2421924"/>
            <a:ext cx="1652035" cy="158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2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5D6C17-E74C-148E-DF0F-115B1C48E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/>
          </a:bodyPr>
          <a:lstStyle/>
          <a:p>
            <a:r>
              <a:rPr lang="de-DE" sz="4000"/>
              <a:t>Änderungen Reglement	</a:t>
            </a:r>
            <a:endParaRPr lang="de-CH" sz="400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163A8-0C87-3EEC-7DBC-DA19C2F1D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686323"/>
            <a:ext cx="4783697" cy="3433583"/>
          </a:xfrm>
        </p:spPr>
        <p:txBody>
          <a:bodyPr>
            <a:normAutofit/>
          </a:bodyPr>
          <a:lstStyle/>
          <a:p>
            <a:r>
              <a:rPr lang="de-DE" sz="1700" b="1" u="sng"/>
              <a:t>Punkt 1.1 Betreuungsvertrag</a:t>
            </a:r>
          </a:p>
          <a:p>
            <a:r>
              <a:rPr lang="de-DE" sz="1700"/>
              <a:t>Zur Erinnerung – wir melden jeden Vertragsabschluss mit Eltern der Einwohnergemeinde (Aufsicht und Bewilligung)</a:t>
            </a:r>
          </a:p>
          <a:p>
            <a:endParaRPr lang="de-DE" sz="1700"/>
          </a:p>
          <a:p>
            <a:r>
              <a:rPr lang="de-DE" sz="1700" b="1" u="sng"/>
              <a:t>Punkt 1.2 Betreuungsumfang</a:t>
            </a:r>
          </a:p>
          <a:p>
            <a:r>
              <a:rPr lang="de-DE" sz="1700"/>
              <a:t>Mindestbetreuungszeit Vorschulkinder 18 Stunden/Monat</a:t>
            </a:r>
          </a:p>
          <a:p>
            <a:r>
              <a:rPr lang="de-DE" sz="1700"/>
              <a:t>Mindestbetreuungszeit U18, 26 Stunden/Monat</a:t>
            </a:r>
          </a:p>
          <a:p>
            <a:r>
              <a:rPr lang="de-DE" sz="1700"/>
              <a:t>Schulkinder keine Mindestbetreuungszeit</a:t>
            </a:r>
          </a:p>
          <a:p>
            <a:endParaRPr lang="de-DE" sz="1700"/>
          </a:p>
          <a:p>
            <a:endParaRPr lang="de-DE" sz="1700"/>
          </a:p>
          <a:p>
            <a:pPr marL="0" indent="0">
              <a:buNone/>
            </a:pPr>
            <a:endParaRPr lang="de-DE" sz="1700"/>
          </a:p>
          <a:p>
            <a:pPr marL="0" indent="0">
              <a:buNone/>
            </a:pPr>
            <a:endParaRPr lang="de-DE" sz="170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9D1D8E3-38D2-47E7-14FE-1278B540C1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838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790BDC-E8D4-9F7E-9FC5-34228124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315557"/>
          </a:xfrm>
        </p:spPr>
        <p:txBody>
          <a:bodyPr anchor="b">
            <a:normAutofit fontScale="90000"/>
          </a:bodyPr>
          <a:lstStyle/>
          <a:p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674E55-1936-4FFB-7048-9AD215F5E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84961"/>
            <a:ext cx="5459964" cy="4534946"/>
          </a:xfrm>
        </p:spPr>
        <p:txBody>
          <a:bodyPr>
            <a:normAutofit/>
          </a:bodyPr>
          <a:lstStyle/>
          <a:p>
            <a:r>
              <a:rPr lang="de-CH" sz="2000" b="1" u="sng" dirty="0"/>
              <a:t>Punkt 1.4 Eingewöhnung und Übergabe</a:t>
            </a:r>
          </a:p>
          <a:p>
            <a:r>
              <a:rPr lang="de-CH" sz="2000" dirty="0"/>
              <a:t>Eingewöhnungspauschale von 200 Franken zusätzlich</a:t>
            </a:r>
          </a:p>
          <a:p>
            <a:endParaRPr lang="de-CH" sz="2000" dirty="0"/>
          </a:p>
          <a:p>
            <a:r>
              <a:rPr lang="de-CH" sz="2000" b="1" u="sng" dirty="0"/>
              <a:t>Punkt 1.5 Übernachtung, Sonn- und Feiertage</a:t>
            </a:r>
          </a:p>
          <a:p>
            <a:r>
              <a:rPr lang="de-CH" sz="2000" dirty="0"/>
              <a:t>Nachtruhe von 22 – 6 Uhr</a:t>
            </a:r>
          </a:p>
          <a:p>
            <a:r>
              <a:rPr lang="de-CH" sz="2000" dirty="0"/>
              <a:t>Bis 22 Uhr Arbeitszeit</a:t>
            </a:r>
          </a:p>
          <a:p>
            <a:endParaRPr lang="de-CH" sz="20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BF5CAE17-0418-B541-2C52-182C7F234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36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277C09-9921-0571-81FB-8A692A9D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805725"/>
          </a:xfrm>
        </p:spPr>
        <p:txBody>
          <a:bodyPr anchor="b">
            <a:normAutofit/>
          </a:bodyPr>
          <a:lstStyle/>
          <a:p>
            <a:endParaRPr lang="de-CH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B74BA-B7FF-C2FA-0707-3DB19179F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81491"/>
            <a:ext cx="5487956" cy="4238415"/>
          </a:xfrm>
        </p:spPr>
        <p:txBody>
          <a:bodyPr>
            <a:normAutofit/>
          </a:bodyPr>
          <a:lstStyle/>
          <a:p>
            <a:r>
              <a:rPr lang="de-CH" sz="2000" b="1" u="sng" dirty="0"/>
              <a:t>Punkt 2.1 Absenzen der Tageskinder</a:t>
            </a:r>
          </a:p>
          <a:p>
            <a:r>
              <a:rPr lang="de-CH" sz="2000" dirty="0"/>
              <a:t>Es werden immer die vertraglich festgelegten Zeiten in Rechnung gestellt, auch planbare Absenzen</a:t>
            </a:r>
          </a:p>
          <a:p>
            <a:r>
              <a:rPr lang="de-CH" sz="2000" dirty="0"/>
              <a:t>Kranktage werden zu 100% in Rechnung gestellt</a:t>
            </a:r>
          </a:p>
          <a:p>
            <a:pPr marL="0" indent="0">
              <a:buNone/>
            </a:pPr>
            <a:endParaRPr lang="de-CH" sz="2000" dirty="0"/>
          </a:p>
          <a:p>
            <a:r>
              <a:rPr lang="de-CH" sz="2000" b="1" u="sng" dirty="0"/>
              <a:t>Punkt 3.2 Ferien der Betreuungsperson</a:t>
            </a:r>
          </a:p>
          <a:p>
            <a:r>
              <a:rPr lang="de-CH" sz="2000" dirty="0"/>
              <a:t>4 Wochen Ferien (Ü60 – 6 Wochen Ferien), mindestens 2 Wochen zusammenhängend</a:t>
            </a:r>
          </a:p>
          <a:p>
            <a:endParaRPr lang="de-CH" sz="17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9DC33CF3-977A-1A1C-01E0-014061B4D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4" r="7603" b="1"/>
          <a:stretch/>
        </p:blipFill>
        <p:spPr>
          <a:xfrm>
            <a:off x="6080984" y="537882"/>
            <a:ext cx="5180255" cy="558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44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D65A5FA-672C-B156-E317-57F1F97A0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/>
          </a:bodyPr>
          <a:lstStyle/>
          <a:p>
            <a:r>
              <a:rPr lang="de-DE" sz="3700"/>
              <a:t>Kinderbetreuungsgesetz KiBeG </a:t>
            </a:r>
            <a:endParaRPr lang="de-CH" sz="37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8B370A-5F5B-1BCB-B57C-19B198839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80693"/>
            <a:ext cx="9667241" cy="4001387"/>
          </a:xfrm>
        </p:spPr>
        <p:txBody>
          <a:bodyPr>
            <a:normAutofit fontScale="92500" lnSpcReduction="10000"/>
          </a:bodyPr>
          <a:lstStyle/>
          <a:p>
            <a:r>
              <a:rPr lang="de-DE" sz="1200" dirty="0"/>
              <a:t>Soll am 01.01.2026 in Kraft treten</a:t>
            </a:r>
          </a:p>
          <a:p>
            <a:r>
              <a:rPr lang="de-DE" sz="1200" dirty="0"/>
              <a:t>Volksinitiative „bezahlbare Kitas für alle“ – </a:t>
            </a:r>
            <a:r>
              <a:rPr lang="de-CH" sz="1200" dirty="0"/>
              <a:t>www.lu.ch/-/klu/ris/cdws/document?fileid=a727ab6363d64570b3793c682a973838</a:t>
            </a:r>
          </a:p>
          <a:p>
            <a:r>
              <a:rPr lang="de-DE" sz="1200" dirty="0"/>
              <a:t>Anreiz schaffen, wieder arbeiten zu gehen</a:t>
            </a:r>
          </a:p>
          <a:p>
            <a:r>
              <a:rPr lang="de-DE" sz="1200" dirty="0"/>
              <a:t>Fachkräftemangel entgegen wirken</a:t>
            </a:r>
          </a:p>
          <a:p>
            <a:r>
              <a:rPr lang="de-DE" sz="1200" dirty="0"/>
              <a:t>Vorgesehen das jede Gemeinde mit 130 Franken am Tag bis zu einem steuerbaren Einkommen von 120.000 Franken subventioniert – Vorschulkinder</a:t>
            </a:r>
          </a:p>
          <a:p>
            <a:r>
              <a:rPr lang="de-DE" sz="1200" dirty="0"/>
              <a:t>Schulkinder sollen, wenn möglich, in der Tagesstruktur betreut werden. </a:t>
            </a:r>
          </a:p>
          <a:p>
            <a:r>
              <a:rPr lang="de-DE" sz="1200" dirty="0"/>
              <a:t>Kanton und Gemeinden beteiligen sich mit je 50% an den Kosten</a:t>
            </a:r>
          </a:p>
          <a:p>
            <a:r>
              <a:rPr lang="de-DE" sz="1200" dirty="0"/>
              <a:t>Tagesstruktur ist gesetzlich vorgeschrieben und für jede Gemeinde verpflichtend (eigentlich bereits ab einem Kind – Bedarfserhebung Schule)</a:t>
            </a:r>
          </a:p>
          <a:p>
            <a:r>
              <a:rPr lang="de-DE" sz="1200" dirty="0"/>
              <a:t>wird von Montag bis Freitag von 7 – 18 Uhr angeboten</a:t>
            </a:r>
          </a:p>
          <a:p>
            <a:r>
              <a:rPr lang="de-DE" sz="1200" dirty="0"/>
              <a:t>Dies ist noch nicht von allen Gemeinden/Schulen umgesetzt und kann durch Dritte mitunterstützt werden (Kitas und TFO)</a:t>
            </a:r>
          </a:p>
          <a:p>
            <a:r>
              <a:rPr lang="de-DE" sz="1200" dirty="0"/>
              <a:t>TFO können keine Betreuung/Platz garantieren (abgesichert durch DISG Luzern)</a:t>
            </a:r>
          </a:p>
          <a:p>
            <a:r>
              <a:rPr lang="de-DE" sz="1200" dirty="0"/>
              <a:t>TFO werden in Zukunft vom Kanton geprüft</a:t>
            </a:r>
          </a:p>
          <a:p>
            <a:r>
              <a:rPr lang="de-DE" sz="1200" dirty="0"/>
              <a:t>Tagesfamilien weiterhin von der Gemeinde</a:t>
            </a:r>
          </a:p>
          <a:p>
            <a:r>
              <a:rPr lang="de-DE" sz="1200" dirty="0"/>
              <a:t>Meldung jeder Betreuung/Kind erfolgt weiterhin über uns an die Gemeinde</a:t>
            </a:r>
          </a:p>
          <a:p>
            <a:r>
              <a:rPr lang="de-DE" sz="1200" dirty="0"/>
              <a:t>Antrag BG (Vorschulkinder)/Subvention (Schulkinder) ist weiterhin Sache der Eltern </a:t>
            </a:r>
          </a:p>
          <a:p>
            <a:endParaRPr lang="de-DE" sz="500" dirty="0"/>
          </a:p>
          <a:p>
            <a:endParaRPr lang="de-CH" sz="5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ECB446C4-2642-4FE5-1887-7C0A49096B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80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EC9DF7-2169-F6F0-998B-A8D36A7F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/>
          </a:bodyPr>
          <a:lstStyle/>
          <a:p>
            <a:r>
              <a:rPr lang="de-DE" sz="4000"/>
              <a:t>Neues Abrechnungssystem	</a:t>
            </a:r>
            <a:endParaRPr lang="de-CH" sz="400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D8CE6F-C167-15A6-E354-9CECCB9DA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686323"/>
            <a:ext cx="4783697" cy="3433583"/>
          </a:xfrm>
        </p:spPr>
        <p:txBody>
          <a:bodyPr>
            <a:normAutofit/>
          </a:bodyPr>
          <a:lstStyle/>
          <a:p>
            <a:r>
              <a:rPr lang="de-DE" sz="2000" dirty="0"/>
              <a:t>Fixkostenrechnung </a:t>
            </a:r>
          </a:p>
          <a:p>
            <a:r>
              <a:rPr lang="de-DE" sz="2000" dirty="0"/>
              <a:t>Neues Abrechnungssystem Kanton Luzern (kostenlos für alle Gemeinden)</a:t>
            </a:r>
          </a:p>
          <a:p>
            <a:r>
              <a:rPr lang="de-DE" sz="2000" dirty="0"/>
              <a:t>Einfache(</a:t>
            </a:r>
            <a:r>
              <a:rPr lang="de-DE" sz="2000" dirty="0" err="1"/>
              <a:t>re</a:t>
            </a:r>
            <a:r>
              <a:rPr lang="de-DE" sz="2000" dirty="0"/>
              <a:t>) Umsetzung und Berechnung für Gemeinden (uns)</a:t>
            </a:r>
            <a:endParaRPr lang="de-CH" sz="200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621A5725-D33B-8C56-5D47-2C8E29873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24" y="747919"/>
            <a:ext cx="5365375" cy="516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</Words>
  <Application>Microsoft Office PowerPoint</Application>
  <PresentationFormat>Breitbild</PresentationFormat>
  <Paragraphs>141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</vt:lpstr>
      <vt:lpstr>Infoveranstaltung</vt:lpstr>
      <vt:lpstr>Ablauf </vt:lpstr>
      <vt:lpstr>Martina Frischknecht</vt:lpstr>
      <vt:lpstr>      Sandra Keller</vt:lpstr>
      <vt:lpstr>Änderungen Reglement </vt:lpstr>
      <vt:lpstr>PowerPoint-Präsentation</vt:lpstr>
      <vt:lpstr>PowerPoint-Präsentation</vt:lpstr>
      <vt:lpstr>Kinderbetreuungsgesetz KiBeG </vt:lpstr>
      <vt:lpstr>Neues Abrechnungssystem </vt:lpstr>
      <vt:lpstr>Tabelle Fixkosten </vt:lpstr>
      <vt:lpstr>Tabelle Fixkosten </vt:lpstr>
      <vt:lpstr>PowerPoint-Präsentation</vt:lpstr>
      <vt:lpstr>Tabelle Fixkosten</vt:lpstr>
      <vt:lpstr>Entwurf: Warum Kosten anpassen – bessere Löhne</vt:lpstr>
      <vt:lpstr>Abschluss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Keller</dc:creator>
  <cp:lastModifiedBy>Sandra Keller</cp:lastModifiedBy>
  <cp:revision>28</cp:revision>
  <dcterms:created xsi:type="dcterms:W3CDTF">2025-03-28T10:09:20Z</dcterms:created>
  <dcterms:modified xsi:type="dcterms:W3CDTF">2025-04-02T12:30:23Z</dcterms:modified>
</cp:coreProperties>
</file>